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bbcd326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bbcd326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bbcd3266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bbcd3266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bcd3266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bbcd3266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bbcd3266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bbcd3266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bbcd3266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bbcd3266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bcd3266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bcd3266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bcd32665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bcd32665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bcd32665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bcd32665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bbcd32665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bbcd32665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bbcd32665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bbcd32665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bbc1f32b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bbc1f32b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bbcd32665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bbcd32665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bbcd32665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bbcd32665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bcd32665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bbcd32665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bcd32665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bcd32665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bbcd32665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bbcd32665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bbcd32665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bbcd32665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bbcd32665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bbcd32665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bcd32665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bcd32665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bbcd32665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bbcd32665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bbcd32665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bbcd32665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bc1f32bb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bc1f32bb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bbcd32665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bbcd32665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bbcd32665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bbcd32665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bbcd32665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bbcd32665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bbcd32665_1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bbcd32665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bbcd32665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bbcd32665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bbcd32665_1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bbcd32665_1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bbcd32665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bbcd32665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bbcd32665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bbcd32665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bbcd32665_1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bbcd32665_1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bbcd32665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bbcd32665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bc1f32bb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bc1f32bb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bbcd3266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bbcd3266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bbcd32665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bbcd32665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bbcd32665_1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bbcd32665_1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bbcd32665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bbcd32665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bbcd32665_1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bbcd32665_1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bbcd32665_1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bbcd32665_1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bbcd32665_1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bbcd32665_1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bc1f32bb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bc1f32bb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bc1f32b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bc1f32b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bbc1f32bb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bbc1f32bb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bc1f32bb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bbc1f32bb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bbc1f32bb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bbc1f32bb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bbc1f32bb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bbc1f32bb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bbcd32665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bbcd32665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bbcd32665_1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bbcd32665_1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bbcd32665_1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bbcd32665_1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bbcd32665_1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bbcd32665_1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bbcd32665_1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bbcd32665_1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bc1f32bb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bbc1f32bb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bc1f32bb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bbc1f32b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bc1f32b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bc1f32b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bc1f32bb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bc1f32bb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julienschmidt/go-http-routing-benchmark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0.png"/><Relationship Id="rId4" Type="http://schemas.openxmlformats.org/officeDocument/2006/relationships/image" Target="../media/image34.png"/><Relationship Id="rId5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6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8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9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9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4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19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1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8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1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Routing &amp; Restful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89" y="0"/>
            <a:ext cx="8331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/>
        </p:nvSpPr>
        <p:spPr>
          <a:xfrm>
            <a:off x="2868775" y="156700"/>
            <a:ext cx="3234300" cy="8478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This isn’t too far removed from making a real web page; from how we’re going to do web programming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2" name="Google Shape;112;p22"/>
          <p:cNvSpPr txBox="1"/>
          <p:nvPr/>
        </p:nvSpPr>
        <p:spPr>
          <a:xfrm>
            <a:off x="4975275" y="2037725"/>
            <a:ext cx="3592800" cy="4725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How we render HTML will be a little different;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we’ll use templates which will be stored in separate files</a:t>
            </a:r>
            <a:endParaRPr sz="1000">
              <a:solidFill>
                <a:srgbClr val="FFFFFF"/>
              </a:solidFill>
            </a:endParaRPr>
          </a:p>
        </p:txBody>
      </p:sp>
      <p:cxnSp>
        <p:nvCxnSpPr>
          <p:cNvPr id="113" name="Google Shape;113;p22"/>
          <p:cNvCxnSpPr>
            <a:stCxn id="112" idx="1"/>
          </p:cNvCxnSpPr>
          <p:nvPr/>
        </p:nvCxnSpPr>
        <p:spPr>
          <a:xfrm rot="10800000">
            <a:off x="3952575" y="1863575"/>
            <a:ext cx="1022700" cy="4104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p22"/>
          <p:cNvSpPr txBox="1"/>
          <p:nvPr/>
        </p:nvSpPr>
        <p:spPr>
          <a:xfrm>
            <a:off x="4903075" y="3672525"/>
            <a:ext cx="3592800" cy="3363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The way we do routing is pretty much like this.</a:t>
            </a:r>
            <a:endParaRPr sz="1000">
              <a:solidFill>
                <a:srgbClr val="FFFFFF"/>
              </a:solidFill>
            </a:endParaRPr>
          </a:p>
        </p:txBody>
      </p:sp>
      <p:cxnSp>
        <p:nvCxnSpPr>
          <p:cNvPr id="115" name="Google Shape;115;p22"/>
          <p:cNvCxnSpPr>
            <a:stCxn id="114" idx="1"/>
          </p:cNvCxnSpPr>
          <p:nvPr/>
        </p:nvCxnSpPr>
        <p:spPr>
          <a:xfrm flipH="1">
            <a:off x="3194275" y="3840675"/>
            <a:ext cx="1708800" cy="49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other routers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21" name="Google Shape;121;p23"/>
          <p:cNvSpPr txBox="1"/>
          <p:nvPr>
            <p:ph idx="1" type="subTitle"/>
          </p:nvPr>
        </p:nvSpPr>
        <p:spPr>
          <a:xfrm>
            <a:off x="311700" y="2834125"/>
            <a:ext cx="8520600" cy="17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good to mention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addition to the standard library ServeMux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other third-party routers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ture.PNG"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9502" y="0"/>
            <a:ext cx="4464995" cy="51434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https://github.com/julienschmidt/go-http-routing-benchmark</a:t>
            </a:r>
            <a:r>
              <a:rPr lang="en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238" y="2262188"/>
            <a:ext cx="6867525" cy="6191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restful web services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0"/>
            <a:ext cx="746217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8"/>
          <p:cNvSpPr txBox="1"/>
          <p:nvPr/>
        </p:nvSpPr>
        <p:spPr>
          <a:xfrm rot="900183">
            <a:off x="4622131" y="573476"/>
            <a:ext cx="2936603" cy="5839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</a:rPr>
              <a:t>What does this code do?</a:t>
            </a:r>
            <a:endParaRPr b="1"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0"/>
            <a:ext cx="7462178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" name="Google Shape;153;p29"/>
          <p:cNvGrpSpPr/>
          <p:nvPr/>
        </p:nvGrpSpPr>
        <p:grpSpPr>
          <a:xfrm>
            <a:off x="5775750" y="339075"/>
            <a:ext cx="1435500" cy="1017300"/>
            <a:chOff x="4182050" y="553825"/>
            <a:chExt cx="1435500" cy="1017300"/>
          </a:xfrm>
        </p:grpSpPr>
        <p:sp>
          <p:nvSpPr>
            <p:cNvPr id="154" name="Google Shape;154;p29"/>
            <p:cNvSpPr txBox="1"/>
            <p:nvPr/>
          </p:nvSpPr>
          <p:spPr>
            <a:xfrm>
              <a:off x="4182050" y="553825"/>
              <a:ext cx="1435500" cy="1017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/dog/toby</a:t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0     1     2</a:t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length = 3</a:t>
              </a:r>
              <a:endParaRPr/>
            </a:p>
          </p:txBody>
        </p:sp>
        <p:sp>
          <p:nvSpPr>
            <p:cNvPr id="155" name="Google Shape;155;p29"/>
            <p:cNvSpPr/>
            <p:nvPr/>
          </p:nvSpPr>
          <p:spPr>
            <a:xfrm rot="5400000">
              <a:off x="4317675" y="820525"/>
              <a:ext cx="67800" cy="226200"/>
            </a:xfrm>
            <a:prstGeom prst="rightBracket">
              <a:avLst>
                <a:gd fmla="val 8333" name="adj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9"/>
            <p:cNvSpPr/>
            <p:nvPr/>
          </p:nvSpPr>
          <p:spPr>
            <a:xfrm rot="5400000">
              <a:off x="4679162" y="820525"/>
              <a:ext cx="67800" cy="226200"/>
            </a:xfrm>
            <a:prstGeom prst="rightBracket">
              <a:avLst>
                <a:gd fmla="val 8333" name="adj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9"/>
            <p:cNvSpPr/>
            <p:nvPr/>
          </p:nvSpPr>
          <p:spPr>
            <a:xfrm rot="5400000">
              <a:off x="5040650" y="820525"/>
              <a:ext cx="67800" cy="226200"/>
            </a:xfrm>
            <a:prstGeom prst="rightBracket">
              <a:avLst>
                <a:gd fmla="val 8333" name="adj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58" name="Google Shape;158;p29"/>
          <p:cNvCxnSpPr/>
          <p:nvPr/>
        </p:nvCxnSpPr>
        <p:spPr>
          <a:xfrm flipH="1" rot="10800000">
            <a:off x="3356950" y="666800"/>
            <a:ext cx="2271900" cy="792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0"/>
            <a:ext cx="746217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6647" y="373600"/>
            <a:ext cx="3913830" cy="3677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6186" y="1466175"/>
            <a:ext cx="3887809" cy="3677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0"/>
            <a:ext cx="746217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6647" y="373600"/>
            <a:ext cx="3913830" cy="3677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6186" y="1466175"/>
            <a:ext cx="3887809" cy="3677323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1"/>
          <p:cNvSpPr txBox="1"/>
          <p:nvPr/>
        </p:nvSpPr>
        <p:spPr>
          <a:xfrm rot="899854">
            <a:off x="2510841" y="4126870"/>
            <a:ext cx="2745211" cy="5839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This is RESTFUL</a:t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" y="0"/>
            <a:ext cx="8935183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3450" y="3318950"/>
            <a:ext cx="4160550" cy="18245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2350475" y="382275"/>
            <a:ext cx="65847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Doing routing like this is tedious ...</a:t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175" y="250550"/>
            <a:ext cx="6143625" cy="409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442913"/>
            <a:ext cx="5715000" cy="42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0375" y="928688"/>
            <a:ext cx="3143250" cy="328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8288" y="0"/>
            <a:ext cx="342742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1200" y="492121"/>
            <a:ext cx="5781600" cy="308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675" y="617300"/>
            <a:ext cx="8238651" cy="32458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275" y="194900"/>
            <a:ext cx="7523451" cy="452582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675" y="277400"/>
            <a:ext cx="8626649" cy="4430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" y="0"/>
            <a:ext cx="7462178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6647" y="373600"/>
            <a:ext cx="3913830" cy="3677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56186" y="1466175"/>
            <a:ext cx="3887809" cy="3677323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41"/>
          <p:cNvSpPr txBox="1"/>
          <p:nvPr/>
        </p:nvSpPr>
        <p:spPr>
          <a:xfrm rot="899854">
            <a:off x="2510841" y="4126870"/>
            <a:ext cx="2745211" cy="58391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</a:rPr>
              <a:t>This is RESTFUL</a:t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servemux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 request </a:t>
            </a:r>
            <a:r>
              <a:rPr b="1" lang="en">
                <a:solidFill>
                  <a:srgbClr val="FF00FF"/>
                </a:solidFill>
              </a:rPr>
              <a:t>mu</a:t>
            </a:r>
            <a:r>
              <a:rPr lang="en"/>
              <a:t>ltiple</a:t>
            </a:r>
            <a:r>
              <a:rPr b="1" lang="en">
                <a:solidFill>
                  <a:srgbClr val="FF00FF"/>
                </a:solidFill>
              </a:rPr>
              <a:t>x</a:t>
            </a:r>
            <a:r>
              <a:rPr lang="en"/>
              <a:t>er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github.com/julienschmidt/httprouter</a:t>
            </a:r>
            <a:endParaRPr/>
          </a:p>
        </p:txBody>
      </p:sp>
      <p:pic>
        <p:nvPicPr>
          <p:cNvPr id="232" name="Google Shape;23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850" y="1537925"/>
            <a:ext cx="7734300" cy="29146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github.com/julienschmidt/httprouter</a:t>
            </a:r>
            <a:endParaRPr/>
          </a:p>
        </p:txBody>
      </p:sp>
      <p:pic>
        <p:nvPicPr>
          <p:cNvPr id="238" name="Google Shape;23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2623" y="1017725"/>
            <a:ext cx="4438765" cy="41257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HandleFunc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http.ListenAndServe</a:t>
            </a:r>
            <a:endParaRPr/>
          </a:p>
        </p:txBody>
      </p:sp>
      <p:sp>
        <p:nvSpPr>
          <p:cNvPr id="249" name="Google Shape;24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func ListenAndServe(</a:t>
            </a:r>
            <a:r>
              <a:rPr b="1" lang="en">
                <a:solidFill>
                  <a:srgbClr val="0000FF"/>
                </a:solidFill>
              </a:rPr>
              <a:t>addr</a:t>
            </a:r>
            <a:r>
              <a:rPr lang="en"/>
              <a:t> string, </a:t>
            </a:r>
            <a:r>
              <a:rPr b="1" lang="en">
                <a:solidFill>
                  <a:srgbClr val="0000FF"/>
                </a:solidFill>
              </a:rPr>
              <a:t>handler</a:t>
            </a:r>
            <a:r>
              <a:rPr lang="en"/>
              <a:t> Handler) error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handler implements the handler interface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that means the type has this method: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ServeHTTP(ResponseWriter, *Request)</a:t>
            </a:r>
            <a:endParaRPr/>
          </a:p>
        </p:txBody>
      </p:sp>
      <p:sp>
        <p:nvSpPr>
          <p:cNvPr id="250" name="Google Shape;250;p45"/>
          <p:cNvSpPr txBox="1"/>
          <p:nvPr/>
        </p:nvSpPr>
        <p:spPr>
          <a:xfrm rot="1799570">
            <a:off x="5426441" y="736150"/>
            <a:ext cx="4144498" cy="58398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We looked at this.</a:t>
            </a:r>
            <a:endParaRPr b="1" sz="3000">
              <a:solidFill>
                <a:srgbClr val="FF0000"/>
              </a:solidFill>
            </a:endParaRPr>
          </a:p>
        </p:txBody>
      </p:sp>
      <p:pic>
        <p:nvPicPr>
          <p:cNvPr id="251" name="Google Shape;25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963" y="3221950"/>
            <a:ext cx="7310125" cy="79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"/>
            <a:ext cx="9144001" cy="39976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7" name="Google Shape;257;p46"/>
          <p:cNvGrpSpPr/>
          <p:nvPr/>
        </p:nvGrpSpPr>
        <p:grpSpPr>
          <a:xfrm>
            <a:off x="4709100" y="1029925"/>
            <a:ext cx="3388400" cy="916550"/>
            <a:chOff x="4709100" y="1029925"/>
            <a:chExt cx="3388400" cy="916550"/>
          </a:xfrm>
        </p:grpSpPr>
        <p:sp>
          <p:nvSpPr>
            <p:cNvPr id="258" name="Google Shape;258;p46"/>
            <p:cNvSpPr txBox="1"/>
            <p:nvPr/>
          </p:nvSpPr>
          <p:spPr>
            <a:xfrm>
              <a:off x="4709100" y="1029925"/>
              <a:ext cx="2767800" cy="57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</a:rPr>
                <a:t>servers receive requests</a:t>
              </a:r>
              <a:endParaRPr sz="1200"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</a:rPr>
                <a:t>and send back responses</a:t>
              </a:r>
              <a:endParaRPr sz="1200">
                <a:solidFill>
                  <a:srgbClr val="FFFFFF"/>
                </a:solidFill>
              </a:endParaRPr>
            </a:p>
          </p:txBody>
        </p:sp>
        <p:cxnSp>
          <p:nvCxnSpPr>
            <p:cNvPr id="259" name="Google Shape;259;p46"/>
            <p:cNvCxnSpPr/>
            <p:nvPr/>
          </p:nvCxnSpPr>
          <p:spPr>
            <a:xfrm>
              <a:off x="7002800" y="1259800"/>
              <a:ext cx="1094700" cy="6519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60" name="Google Shape;260;p46"/>
            <p:cNvCxnSpPr/>
            <p:nvPr/>
          </p:nvCxnSpPr>
          <p:spPr>
            <a:xfrm flipH="1">
              <a:off x="6220950" y="1511775"/>
              <a:ext cx="373500" cy="4347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261" name="Google Shape;261;p46"/>
          <p:cNvSpPr txBox="1"/>
          <p:nvPr/>
        </p:nvSpPr>
        <p:spPr>
          <a:xfrm rot="1799570">
            <a:off x="5426441" y="736150"/>
            <a:ext cx="4144498" cy="58398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We looked at this.</a:t>
            </a:r>
            <a:endParaRPr b="1" sz="3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http.NewServeMux()</a:t>
            </a:r>
            <a:endParaRPr/>
          </a:p>
        </p:txBody>
      </p:sp>
      <p:sp>
        <p:nvSpPr>
          <p:cNvPr id="267" name="Google Shape;267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ServeMux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multiplexer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allows us to do routing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*ServeMux.Handle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func (mux *ServeMux) Handle(pattern string, </a:t>
            </a:r>
            <a:r>
              <a:rPr b="1" lang="en">
                <a:solidFill>
                  <a:srgbClr val="0000FF"/>
                </a:solidFill>
              </a:rPr>
              <a:t>handler</a:t>
            </a:r>
            <a:r>
              <a:rPr lang="en"/>
              <a:t> Handler)</a:t>
            </a:r>
            <a:endParaRPr/>
          </a:p>
        </p:txBody>
      </p:sp>
      <p:sp>
        <p:nvSpPr>
          <p:cNvPr id="268" name="Google Shape;268;p47"/>
          <p:cNvSpPr txBox="1"/>
          <p:nvPr/>
        </p:nvSpPr>
        <p:spPr>
          <a:xfrm rot="1799570">
            <a:off x="5426441" y="736150"/>
            <a:ext cx="4144498" cy="58398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We looked at this.</a:t>
            </a:r>
            <a:endParaRPr b="1" sz="3000">
              <a:solidFill>
                <a:srgbClr val="FF0000"/>
              </a:solidFill>
            </a:endParaRPr>
          </a:p>
        </p:txBody>
      </p:sp>
      <p:pic>
        <p:nvPicPr>
          <p:cNvPr id="269" name="Google Shape;26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875" y="3138125"/>
            <a:ext cx="5304024" cy="167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76234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2400" y="0"/>
            <a:ext cx="3161600" cy="1507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76" name="Google Shape;276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2400" y="3718446"/>
            <a:ext cx="3161599" cy="142505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77" name="Google Shape;277;p48"/>
          <p:cNvSpPr txBox="1"/>
          <p:nvPr/>
        </p:nvSpPr>
        <p:spPr>
          <a:xfrm rot="1799570">
            <a:off x="5426441" y="736150"/>
            <a:ext cx="4144498" cy="58398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We looked at this.</a:t>
            </a:r>
            <a:endParaRPr b="1" sz="3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283" name="Google Shape;28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6381"/>
            <a:ext cx="9143998" cy="4669738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9"/>
          <p:cNvSpPr txBox="1"/>
          <p:nvPr/>
        </p:nvSpPr>
        <p:spPr>
          <a:xfrm rot="1799570">
            <a:off x="5254826" y="639802"/>
            <a:ext cx="4144498" cy="1375346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HandleFunc</a:t>
            </a:r>
            <a:endParaRPr b="1" sz="3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takes a function</a:t>
            </a:r>
            <a:endParaRPr b="1" sz="3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the func needs a specific signature</a:t>
            </a:r>
            <a:endParaRPr b="1" sz="1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0000"/>
                </a:solidFill>
              </a:rPr>
              <a:t>(res http.ResponseWriter, req *http.request)</a:t>
            </a:r>
            <a:endParaRPr b="1" sz="1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" y="0"/>
            <a:ext cx="67561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50"/>
          <p:cNvSpPr txBox="1"/>
          <p:nvPr/>
        </p:nvSpPr>
        <p:spPr>
          <a:xfrm rot="1799570">
            <a:off x="5255726" y="640051"/>
            <a:ext cx="4144498" cy="1371848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HandleFunc</a:t>
            </a:r>
            <a:endParaRPr b="1" sz="3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takes a function</a:t>
            </a:r>
            <a:endParaRPr b="1" sz="3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FF0000"/>
                </a:solidFill>
              </a:rPr>
              <a:t>the func needs a specific signature</a:t>
            </a:r>
            <a:endParaRPr b="1" sz="1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FF0000"/>
                </a:solidFill>
              </a:rPr>
              <a:t>(res http.ResponseWriter, req *http.request)</a:t>
            </a:r>
            <a:endParaRPr b="1" sz="1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0225" y="1478675"/>
            <a:ext cx="5343525" cy="1714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96" name="Google Shape;296;p51"/>
          <p:cNvSpPr txBox="1"/>
          <p:nvPr/>
        </p:nvSpPr>
        <p:spPr>
          <a:xfrm rot="809">
            <a:off x="5075525" y="4097000"/>
            <a:ext cx="3822600" cy="963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</a:rPr>
              <a:t>The type HandlerFunc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</a:rPr>
              <a:t>implements the handler interface</a:t>
            </a:r>
            <a:endParaRPr sz="1800"/>
          </a:p>
        </p:txBody>
      </p:sp>
      <p:sp>
        <p:nvSpPr>
          <p:cNvPr id="297" name="Google Shape;297;p51"/>
          <p:cNvSpPr txBox="1"/>
          <p:nvPr/>
        </p:nvSpPr>
        <p:spPr>
          <a:xfrm rot="274">
            <a:off x="4291667" y="3261023"/>
            <a:ext cx="3757500" cy="767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</a:rPr>
              <a:t>HandlerFunc is of type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</a:rPr>
              <a:t>func(ReponseWriter, *Request)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76234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2400" y="0"/>
            <a:ext cx="3161600" cy="1507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2400" y="3718446"/>
            <a:ext cx="3161599" cy="142505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0225" y="1478675"/>
            <a:ext cx="5343525" cy="17145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3" name="Google Shape;303;p52"/>
          <p:cNvSpPr txBox="1"/>
          <p:nvPr/>
        </p:nvSpPr>
        <p:spPr>
          <a:xfrm rot="809">
            <a:off x="5075525" y="4097000"/>
            <a:ext cx="3822600" cy="963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</a:rPr>
              <a:t>The type HandlerFunc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</a:rPr>
              <a:t>implements the handler interface</a:t>
            </a:r>
            <a:endParaRPr sz="1800"/>
          </a:p>
        </p:txBody>
      </p:sp>
      <p:sp>
        <p:nvSpPr>
          <p:cNvPr id="304" name="Google Shape;304;p52"/>
          <p:cNvSpPr txBox="1"/>
          <p:nvPr/>
        </p:nvSpPr>
        <p:spPr>
          <a:xfrm rot="274">
            <a:off x="4291667" y="3261023"/>
            <a:ext cx="3757500" cy="767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</a:rPr>
              <a:t>HandlerFunc is of type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F0000"/>
                </a:solidFill>
              </a:rPr>
              <a:t>func(ReponseWriter, *Request)</a:t>
            </a:r>
            <a:endParaRPr sz="1800"/>
          </a:p>
        </p:txBody>
      </p:sp>
      <p:cxnSp>
        <p:nvCxnSpPr>
          <p:cNvPr id="305" name="Google Shape;305;p52"/>
          <p:cNvCxnSpPr/>
          <p:nvPr/>
        </p:nvCxnSpPr>
        <p:spPr>
          <a:xfrm flipH="1" rot="10800000">
            <a:off x="2369000" y="2902375"/>
            <a:ext cx="729900" cy="584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6" name="Google Shape;306;p52"/>
          <p:cNvSpPr txBox="1"/>
          <p:nvPr/>
        </p:nvSpPr>
        <p:spPr>
          <a:xfrm>
            <a:off x="588975" y="3486475"/>
            <a:ext cx="3560100" cy="6681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it does is invoke itself.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just calls itself here with two arguments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3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312" name="Google Shape;31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6381"/>
            <a:ext cx="9143998" cy="4669738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53"/>
          <p:cNvSpPr txBox="1"/>
          <p:nvPr/>
        </p:nvSpPr>
        <p:spPr>
          <a:xfrm>
            <a:off x="3501350" y="960150"/>
            <a:ext cx="5527800" cy="917100"/>
          </a:xfrm>
          <a:prstGeom prst="rect">
            <a:avLst/>
          </a:prstGeom>
          <a:solidFill>
            <a:srgbClr val="000000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HandleFunc → HandlerFunc</a:t>
            </a:r>
            <a:endParaRPr b="1" sz="3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76234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2400" y="0"/>
            <a:ext cx="3161600" cy="1507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0" name="Google Shape;320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2400" y="3718446"/>
            <a:ext cx="3161599" cy="142505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1" name="Google Shape;321;p54"/>
          <p:cNvSpPr txBox="1"/>
          <p:nvPr/>
        </p:nvSpPr>
        <p:spPr>
          <a:xfrm>
            <a:off x="3501350" y="960150"/>
            <a:ext cx="5527800" cy="917100"/>
          </a:xfrm>
          <a:prstGeom prst="rect">
            <a:avLst/>
          </a:prstGeom>
          <a:solidFill>
            <a:srgbClr val="000000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Handle → Handler</a:t>
            </a:r>
            <a:endParaRPr b="1" sz="30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5"/>
          <p:cNvSpPr txBox="1"/>
          <p:nvPr/>
        </p:nvSpPr>
        <p:spPr>
          <a:xfrm>
            <a:off x="1808100" y="119200"/>
            <a:ext cx="5527800" cy="917100"/>
          </a:xfrm>
          <a:prstGeom prst="rect">
            <a:avLst/>
          </a:prstGeom>
          <a:solidFill>
            <a:srgbClr val="000000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HandleFunc → HandlerFunc</a:t>
            </a:r>
            <a:endParaRPr b="1" sz="3000">
              <a:solidFill>
                <a:srgbClr val="FF0000"/>
              </a:solidFill>
            </a:endParaRPr>
          </a:p>
        </p:txBody>
      </p:sp>
      <p:pic>
        <p:nvPicPr>
          <p:cNvPr id="327" name="Google Shape;327;p55"/>
          <p:cNvPicPr preferRelativeResize="0"/>
          <p:nvPr/>
        </p:nvPicPr>
        <p:blipFill rotWithShape="1">
          <a:blip r:embed="rId3">
            <a:alphaModFix/>
          </a:blip>
          <a:srcRect b="0" l="0" r="5024" t="0"/>
          <a:stretch/>
        </p:blipFill>
        <p:spPr>
          <a:xfrm>
            <a:off x="2453975" y="1205341"/>
            <a:ext cx="5008351" cy="100784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8" name="Google Shape;328;p55"/>
          <p:cNvSpPr txBox="1"/>
          <p:nvPr/>
        </p:nvSpPr>
        <p:spPr>
          <a:xfrm>
            <a:off x="1808100" y="2382213"/>
            <a:ext cx="5527800" cy="917100"/>
          </a:xfrm>
          <a:prstGeom prst="rect">
            <a:avLst/>
          </a:prstGeom>
          <a:solidFill>
            <a:srgbClr val="000000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Handle → Handler</a:t>
            </a:r>
            <a:endParaRPr b="1" sz="3000">
              <a:solidFill>
                <a:srgbClr val="FF0000"/>
              </a:solidFill>
            </a:endParaRPr>
          </a:p>
        </p:txBody>
      </p:sp>
      <p:pic>
        <p:nvPicPr>
          <p:cNvPr id="329" name="Google Shape;329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6800" y="3468375"/>
            <a:ext cx="3649100" cy="13212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" y="0"/>
            <a:ext cx="675611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0"/>
            <a:ext cx="74061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57"/>
          <p:cNvSpPr txBox="1"/>
          <p:nvPr/>
        </p:nvSpPr>
        <p:spPr>
          <a:xfrm rot="1799570">
            <a:off x="5255726" y="640051"/>
            <a:ext cx="4144498" cy="1371848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0000"/>
                </a:solidFill>
              </a:rPr>
              <a:t>You can also do it like this</a:t>
            </a:r>
            <a:endParaRPr b="1" sz="18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F0000"/>
                </a:solidFill>
              </a:rPr>
              <a:t>Passing nil to ListenAndServe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F0000"/>
                </a:solidFill>
              </a:rPr>
              <a:t>means the DefaultServeMux is used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F0000"/>
                </a:solidFill>
              </a:rPr>
              <a:t>var DefaultServeMux = NewServeMux()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F0000"/>
                </a:solidFill>
              </a:rPr>
              <a:t>we use http.HandleFunc now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F0000"/>
                </a:solidFill>
              </a:rPr>
              <a:t>instead of *ServeMux.HandleFunc</a:t>
            </a:r>
            <a:endParaRPr b="1"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Web Apps in Go</a:t>
            </a:r>
            <a:endParaRPr/>
          </a:p>
        </p:txBody>
      </p:sp>
      <p:sp>
        <p:nvSpPr>
          <p:cNvPr id="346" name="Google Shape;346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a bunch of routes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each of those routes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call a HandlerFunc or Handler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call code that does stuff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review</a:t>
            </a:r>
            <a:endParaRPr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http.ListenAndServe</a:t>
            </a:r>
            <a:endParaRPr/>
          </a:p>
        </p:txBody>
      </p:sp>
      <p:sp>
        <p:nvSpPr>
          <p:cNvPr id="357" name="Google Shape;357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func ListenAndServe(</a:t>
            </a:r>
            <a:r>
              <a:rPr b="1" lang="en">
                <a:solidFill>
                  <a:srgbClr val="0000FF"/>
                </a:solidFill>
              </a:rPr>
              <a:t>addr</a:t>
            </a:r>
            <a:r>
              <a:rPr lang="en"/>
              <a:t> string, </a:t>
            </a:r>
            <a:r>
              <a:rPr b="1" lang="en">
                <a:solidFill>
                  <a:srgbClr val="0000FF"/>
                </a:solidFill>
              </a:rPr>
              <a:t>handler</a:t>
            </a:r>
            <a:r>
              <a:rPr lang="en"/>
              <a:t> Handler) error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handler implements the handler interface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that means the type has this method: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ServeHTTP(ResponseWriter, *Request)</a:t>
            </a:r>
            <a:endParaRPr/>
          </a:p>
        </p:txBody>
      </p:sp>
      <p:pic>
        <p:nvPicPr>
          <p:cNvPr id="358" name="Google Shape;35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963" y="3221950"/>
            <a:ext cx="7310125" cy="79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"/>
            <a:ext cx="9144001" cy="39976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4" name="Google Shape;364;p61"/>
          <p:cNvGrpSpPr/>
          <p:nvPr/>
        </p:nvGrpSpPr>
        <p:grpSpPr>
          <a:xfrm>
            <a:off x="4709100" y="1029925"/>
            <a:ext cx="3388400" cy="916550"/>
            <a:chOff x="4709100" y="1029925"/>
            <a:chExt cx="3388400" cy="916550"/>
          </a:xfrm>
        </p:grpSpPr>
        <p:sp>
          <p:nvSpPr>
            <p:cNvPr id="365" name="Google Shape;365;p61"/>
            <p:cNvSpPr txBox="1"/>
            <p:nvPr/>
          </p:nvSpPr>
          <p:spPr>
            <a:xfrm>
              <a:off x="4709100" y="1029925"/>
              <a:ext cx="2767800" cy="57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</a:rPr>
                <a:t>servers receive requests</a:t>
              </a:r>
              <a:endParaRPr sz="1200">
                <a:solidFill>
                  <a:srgbClr val="FFFFFF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</a:rPr>
                <a:t>and send back responses</a:t>
              </a:r>
              <a:endParaRPr sz="1200">
                <a:solidFill>
                  <a:srgbClr val="FFFFFF"/>
                </a:solidFill>
              </a:endParaRPr>
            </a:p>
          </p:txBody>
        </p:sp>
        <p:cxnSp>
          <p:nvCxnSpPr>
            <p:cNvPr id="366" name="Google Shape;366;p61"/>
            <p:cNvCxnSpPr/>
            <p:nvPr/>
          </p:nvCxnSpPr>
          <p:spPr>
            <a:xfrm>
              <a:off x="7002800" y="1259800"/>
              <a:ext cx="1094700" cy="6519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67" name="Google Shape;367;p61"/>
            <p:cNvCxnSpPr/>
            <p:nvPr/>
          </p:nvCxnSpPr>
          <p:spPr>
            <a:xfrm flipH="1">
              <a:off x="6220950" y="1511775"/>
              <a:ext cx="373500" cy="434700"/>
            </a:xfrm>
            <a:prstGeom prst="straightConnector1">
              <a:avLst/>
            </a:prstGeom>
            <a:noFill/>
            <a:ln cap="flat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7715248" cy="5143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" name="Google Shape;80;p17"/>
          <p:cNvCxnSpPr/>
          <p:nvPr/>
        </p:nvCxnSpPr>
        <p:spPr>
          <a:xfrm rot="10800000">
            <a:off x="3356750" y="4280750"/>
            <a:ext cx="12399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http.NewServeMux()</a:t>
            </a:r>
            <a:endParaRPr/>
          </a:p>
        </p:txBody>
      </p:sp>
      <p:sp>
        <p:nvSpPr>
          <p:cNvPr id="373" name="Google Shape;373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ServeMux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multiplexer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allows us to do routing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*ServeMux.Handle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func (mux *ServeMux) Handle(pattern string, </a:t>
            </a:r>
            <a:r>
              <a:rPr b="1" lang="en">
                <a:solidFill>
                  <a:srgbClr val="0000FF"/>
                </a:solidFill>
              </a:rPr>
              <a:t>handler</a:t>
            </a:r>
            <a:r>
              <a:rPr lang="en"/>
              <a:t> Handler)</a:t>
            </a:r>
            <a:endParaRPr/>
          </a:p>
        </p:txBody>
      </p:sp>
      <p:pic>
        <p:nvPicPr>
          <p:cNvPr id="374" name="Google Shape;37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875" y="3138125"/>
            <a:ext cx="5304024" cy="167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76234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2400" y="0"/>
            <a:ext cx="3161600" cy="1507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81" name="Google Shape;381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2400" y="3718446"/>
            <a:ext cx="3161599" cy="142505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0975" y="1163200"/>
            <a:ext cx="6122074" cy="368282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87" name="Google Shape;387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Restful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5"/>
          <p:cNvSpPr txBox="1"/>
          <p:nvPr/>
        </p:nvSpPr>
        <p:spPr>
          <a:xfrm>
            <a:off x="1808100" y="119200"/>
            <a:ext cx="5527800" cy="917100"/>
          </a:xfrm>
          <a:prstGeom prst="rect">
            <a:avLst/>
          </a:prstGeom>
          <a:solidFill>
            <a:srgbClr val="000000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HandleFunc → HandlerFunc</a:t>
            </a:r>
            <a:endParaRPr b="1" sz="3000">
              <a:solidFill>
                <a:srgbClr val="FF0000"/>
              </a:solidFill>
            </a:endParaRPr>
          </a:p>
        </p:txBody>
      </p:sp>
      <p:pic>
        <p:nvPicPr>
          <p:cNvPr id="393" name="Google Shape;393;p65"/>
          <p:cNvPicPr preferRelativeResize="0"/>
          <p:nvPr/>
        </p:nvPicPr>
        <p:blipFill rotWithShape="1">
          <a:blip r:embed="rId3">
            <a:alphaModFix/>
          </a:blip>
          <a:srcRect b="0" l="0" r="5024" t="0"/>
          <a:stretch/>
        </p:blipFill>
        <p:spPr>
          <a:xfrm>
            <a:off x="2453975" y="1205341"/>
            <a:ext cx="5008351" cy="100784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4" name="Google Shape;394;p65"/>
          <p:cNvSpPr txBox="1"/>
          <p:nvPr/>
        </p:nvSpPr>
        <p:spPr>
          <a:xfrm>
            <a:off x="1808100" y="2382213"/>
            <a:ext cx="5527800" cy="917100"/>
          </a:xfrm>
          <a:prstGeom prst="rect">
            <a:avLst/>
          </a:prstGeom>
          <a:solidFill>
            <a:srgbClr val="000000"/>
          </a:solidFill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0000"/>
                </a:solidFill>
              </a:rPr>
              <a:t>Handle → Handler</a:t>
            </a:r>
            <a:endParaRPr b="1" sz="3000">
              <a:solidFill>
                <a:srgbClr val="FF0000"/>
              </a:solidFill>
            </a:endParaRPr>
          </a:p>
        </p:txBody>
      </p:sp>
      <p:pic>
        <p:nvPicPr>
          <p:cNvPr id="395" name="Google Shape;395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6800" y="3468375"/>
            <a:ext cx="3649100" cy="13212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6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401" name="Google Shape;40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6381"/>
            <a:ext cx="9143998" cy="4669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6" name="Google Shape;40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" y="0"/>
            <a:ext cx="675611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0"/>
            <a:ext cx="74061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0"/>
            <a:ext cx="7527298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18"/>
          <p:cNvCxnSpPr/>
          <p:nvPr/>
        </p:nvCxnSpPr>
        <p:spPr>
          <a:xfrm flipH="1">
            <a:off x="3832675" y="4029775"/>
            <a:ext cx="517500" cy="6408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8"/>
          <p:cNvSpPr txBox="1"/>
          <p:nvPr/>
        </p:nvSpPr>
        <p:spPr>
          <a:xfrm>
            <a:off x="2846825" y="3431875"/>
            <a:ext cx="4002900" cy="5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dog is a handler; mux is a handler ListenAndServe takes a handler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7377" y="0"/>
            <a:ext cx="482924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/>
          <p:nvPr/>
        </p:nvSpPr>
        <p:spPr>
          <a:xfrm>
            <a:off x="2337150" y="1146875"/>
            <a:ext cx="69600" cy="295500"/>
          </a:xfrm>
          <a:prstGeom prst="leftBracket">
            <a:avLst>
              <a:gd fmla="val 8333" name="adj"/>
            </a:avLst>
          </a:prstGeom>
          <a:noFill/>
          <a:ln cap="flat" cmpd="sng" w="19050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9"/>
          <p:cNvSpPr txBox="1"/>
          <p:nvPr/>
        </p:nvSpPr>
        <p:spPr>
          <a:xfrm>
            <a:off x="408450" y="1085225"/>
            <a:ext cx="19287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Routing a URL path to some chunk of code</a:t>
            </a:r>
            <a:endParaRPr sz="1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exercise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Create an http server which returns an html page with a picture of a cat for ‘/cat’ and a picture of a dog for ‘/dog’ using a ServeMux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89" y="0"/>
            <a:ext cx="833102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